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144" y="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D9C05C9-9BE2-417D-89ED-6A3B402A70BB}" type="datetimeFigureOut">
              <a:rPr lang="it-IT" smtClean="0"/>
              <a:t>09/11/2016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6671"/>
            <a:ext cx="6009853" cy="5401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32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404664"/>
            <a:ext cx="8092380" cy="4032448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000000"/>
                </a:solidFill>
                <a:latin typeface="Times New Roman"/>
              </a:rPr>
              <a:t>COMPOSIZIONE NUCLEO INTERNO DI VALUTAZIONE</a:t>
            </a:r>
          </a:p>
          <a:p>
            <a:pPr>
              <a:lnSpc>
                <a:spcPct val="120000"/>
              </a:lnSpc>
            </a:pPr>
            <a:endParaRPr lang="it-IT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843178"/>
              </p:ext>
            </p:extLst>
          </p:nvPr>
        </p:nvGraphicFramePr>
        <p:xfrm>
          <a:off x="611561" y="764704"/>
          <a:ext cx="7992888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191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Cognome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e </a:t>
                      </a: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Nome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Ruolo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nell’Organizzazione</a:t>
                      </a: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Scolastica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Ruolo nel </a:t>
                      </a:r>
                      <a:r>
                        <a:rPr lang="it-IT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Team </a:t>
                      </a:r>
                      <a:r>
                        <a:rPr lang="it-IT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di </a:t>
                      </a:r>
                      <a:r>
                        <a:rPr lang="it-IT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Miglioramento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ARAMINI PIETRO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DIRIGENTE SCOLASTICO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Responsabile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del piano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PRATILLO ALFREDO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-  1^ collaboratore  Vicario del Dirigente scolastico. 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Membro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nucleo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di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valutazione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Responsabile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azione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di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miglioramento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MICILLO FIORELLA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- 2^ collaboratore del Dirigente scolastico. 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- Responsabile plesso scuola primaria “A. Cardi”.  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-Membro nucleo di valutazione.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-Funzione Strumentale Area 1</a:t>
                      </a:r>
                      <a:r>
                        <a:rPr lang="it-IT" sz="10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Responsabile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valutazione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del piano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NOZZOLILLO MARIA ROSARIA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- Responsabile plesso scuola primaria Francolise centro  </a:t>
                      </a:r>
                      <a:endParaRPr lang="it-I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-Membro nucleo di valutazione.</a:t>
                      </a:r>
                      <a:endParaRPr lang="it-I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-Funzione Strumentale Area 1.</a:t>
                      </a:r>
                      <a:endParaRPr lang="it-I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Responsabile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valutazione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del piano</a:t>
                      </a: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95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496944" cy="5424716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it-IT" sz="1200" b="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In seguito  alle azioni di autovalutazione del nostro istituto è stato elaborato il  Piano di Miglioramento riferito agli anni scolastici </a:t>
            </a:r>
            <a:r>
              <a:rPr lang="it-IT" sz="1200" b="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2016-17, 2017-18, </a:t>
            </a:r>
            <a:r>
              <a:rPr lang="it-IT" sz="1200" b="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2018-19 il quale contiene le scelte curricolari, organizzative, di gestione delle risorse umane, ivi compresa la progettazione delle azioni formative per il personale in </a:t>
            </a:r>
            <a:r>
              <a:rPr lang="it-IT" sz="1200" b="0" dirty="0" err="1" smtClean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servizio.Tale</a:t>
            </a:r>
            <a:r>
              <a:rPr lang="it-IT" sz="1200" b="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</a:t>
            </a:r>
            <a:r>
              <a:rPr lang="it-IT" sz="1200" b="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documento si configura, infatti, come base strategica per il conseguimento degli obiettivi individuati a conclusione dell'autoanalisi che la scuola ha fatto dei propri punti di forza e di </a:t>
            </a:r>
            <a:r>
              <a:rPr lang="it-IT" sz="1200" b="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criticità.</a:t>
            </a:r>
            <a:endParaRPr lang="it-IT" sz="1200" b="0" dirty="0"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it-IT" sz="1200" b="0" dirty="0" smtClean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Caratteristiche </a:t>
            </a:r>
            <a:r>
              <a:rPr lang="it-IT" sz="1200" b="0" dirty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del contesto interno ed </a:t>
            </a:r>
            <a:r>
              <a:rPr lang="it-IT" sz="1200" b="0" dirty="0" smtClean="0">
                <a:solidFill>
                  <a:srgbClr val="FF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esterno</a:t>
            </a:r>
            <a:endParaRPr lang="it-IT" sz="1200" b="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b="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I </a:t>
            </a:r>
            <a:r>
              <a:rPr lang="it-IT" sz="1200" b="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punti di forza interni all’Istituzione:</a:t>
            </a:r>
            <a:endParaRPr lang="it-IT" sz="1200" b="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b="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 Un corpo docente nel complesso stabile;</a:t>
            </a:r>
            <a:endParaRPr lang="it-IT" sz="1200" b="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b="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 Team di funzioni strumentali per ogni fattore strategico dell’Istituto ( </a:t>
            </a:r>
            <a:r>
              <a:rPr lang="it-IT" sz="1200" b="0" dirty="0" err="1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Pof</a:t>
            </a:r>
            <a:r>
              <a:rPr lang="it-IT" sz="1200" b="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, Autovalutazione e Qualità, Inclusione, Accoglienza …)</a:t>
            </a:r>
            <a:endParaRPr lang="it-IT" sz="1200" b="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b="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 POF organizzato secondo le Indicazioni Nazionali per il curricolo;</a:t>
            </a:r>
            <a:endParaRPr lang="it-IT" sz="1200" b="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200" b="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 Protocollo d’ </a:t>
            </a:r>
            <a:r>
              <a:rPr lang="it-IT" sz="1200" b="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accoglienza</a:t>
            </a:r>
            <a:endParaRPr lang="it-IT" sz="1200" b="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900" dirty="0">
                <a:latin typeface="Arial"/>
                <a:ea typeface="Arial"/>
                <a:cs typeface="Times New Roman"/>
              </a:rPr>
              <a:t> </a:t>
            </a:r>
            <a:endParaRPr lang="it-IT" sz="9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213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23528" y="620688"/>
            <a:ext cx="8280920" cy="5452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800"/>
              </a:spcBef>
              <a:spcAft>
                <a:spcPts val="1000"/>
              </a:spcAft>
            </a:pPr>
            <a:r>
              <a:rPr lang="it-IT" sz="1200" b="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I punti di debolezza interna all’Istituto:</a:t>
            </a:r>
            <a:endParaRPr lang="it-IT" sz="12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800"/>
              </a:spcBef>
              <a:spcAft>
                <a:spcPts val="1000"/>
              </a:spcAft>
            </a:pP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 Risultati prove Invalsi non sempre in linea con i dati/riferimento regionali e nazionali</a:t>
            </a:r>
            <a:endParaRPr lang="it-IT" sz="12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800"/>
              </a:spcBef>
              <a:spcAft>
                <a:spcPts val="1000"/>
              </a:spcAft>
            </a:pP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 Le medie si abbassano su livelli medio bassi durante il cammino scolastico (Dalla scuola Primaria alla scuola Secondaria di 1°)</a:t>
            </a:r>
            <a:endParaRPr lang="it-IT" sz="12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800"/>
              </a:spcBef>
              <a:spcAft>
                <a:spcPts val="1000"/>
              </a:spcAft>
            </a:pP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 Scarsa formazione dei docenti su tematiche pedagogico- didattiche relative  ai BES e DSA </a:t>
            </a:r>
            <a:endParaRPr lang="it-IT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Vincoli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 Risorse finanziarie di provenienza statale sempre più limitate (FIS, Fondi Ministeriali ed europei).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Opportunità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 La verticalizzazione del curricolo e quindi la continuità tra i 3 ordini  di scuola.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 Elevata dotazione di apparecchiature informatiche e buona competenza digitale dei docenti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 Localizzazione dei 3 ordini di scuola dell’Istituto in un contesto ravvicinato e quindi reale possibilità di scambi interdisciplinari e di processi integrati di continuità.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I punti di forza esterni all’Istituzione scolastica: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 Rapporti interdipendenti e condivisi con gli </a:t>
            </a:r>
            <a:r>
              <a:rPr lang="it-IT" sz="1200" dirty="0" err="1">
                <a:latin typeface="Arial" panose="020B0604020202020204" pitchFamily="34" charset="0"/>
                <a:cs typeface="Arial" panose="020B0604020202020204" pitchFamily="34" charset="0"/>
              </a:rPr>
              <a:t>stakeholders</a:t>
            </a:r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 e con la partnership ( Amministrazione Comunale, Associazioni sportive e parascolastiche , etc..)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I punti di debolezza esterni all’Istituzione scolastica: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 Il tessuto sociale è caratterizzato da una forte presenza migratoria ed il livello socio-economico è basso</a:t>
            </a:r>
          </a:p>
          <a:p>
            <a:r>
              <a:rPr lang="it-IT" sz="1200" dirty="0">
                <a:latin typeface="Arial" panose="020B0604020202020204" pitchFamily="34" charset="0"/>
                <a:cs typeface="Arial" panose="020B0604020202020204" pitchFamily="34" charset="0"/>
              </a:rPr>
              <a:t> Non sempre  risulta efficace la partecipazione agli OO.CC.  da  parte delle famiglie .</a:t>
            </a:r>
          </a:p>
        </p:txBody>
      </p:sp>
    </p:spTree>
    <p:extLst>
      <p:ext uri="{BB962C8B-B14F-4D97-AF65-F5344CB8AC3E}">
        <p14:creationId xmlns:p14="http://schemas.microsoft.com/office/powerpoint/2010/main" val="3753364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859153"/>
              </p:ext>
            </p:extLst>
          </p:nvPr>
        </p:nvGraphicFramePr>
        <p:xfrm>
          <a:off x="822325" y="1100138"/>
          <a:ext cx="7521576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7192"/>
                <a:gridCol w="3258707"/>
                <a:gridCol w="1755677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AREA DA MIGLIORARE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Arial"/>
                          <a:ea typeface="Arial"/>
                          <a:cs typeface="Times New Roman"/>
                        </a:rPr>
                        <a:t>NECESSITA’ DI MIGLIORAMENTO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GRADO DI PRIORITA’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Esit</a:t>
                      </a:r>
                      <a:r>
                        <a:rPr lang="it-IT" sz="12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i-Competenze acquisite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 Promuovere l’acquisizione di un metodo di studio sempre più proficuo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 Consolidare il processo di insegnamento/apprendimento 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 Elevare il livello delle competenze (esiti Prove INVALSI)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1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Processi</a:t>
                      </a:r>
                      <a:r>
                        <a:rPr lang="it-IT" sz="12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- Sviluppo Professionale delle risorse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 Formare i docenti per lo sviluppo di competenze specifiche e strategie didattiche innovative(progettazione di ambienti di apprendimento non tradizionali che promuovano l’apprendimento collaborativo e l’interazione cooperativa) 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2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Processi –</a:t>
                      </a:r>
                      <a:r>
                        <a:rPr lang="it-IT" sz="12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 Sviluppo di competenze trasversali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 Formare gli alunni nelle competenze chiave e di cittadinanza favorendo l’inclusione, l’integrazione e le competenze di cittadinanza globale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508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724064"/>
              </p:ext>
            </p:extLst>
          </p:nvPr>
        </p:nvGraphicFramePr>
        <p:xfrm>
          <a:off x="539552" y="947453"/>
          <a:ext cx="8208911" cy="36550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8544"/>
                <a:gridCol w="2729363"/>
                <a:gridCol w="2771004"/>
              </a:tblGrid>
              <a:tr h="249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ESITI DEGLI STUDENTI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 marL="359410" marR="27305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PRIORITA’</a:t>
                      </a:r>
                    </a:p>
                    <a:p>
                      <a:pPr marL="359410" marR="27305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MIGLIORAMENTO</a:t>
                      </a:r>
                      <a:endParaRPr lang="it-IT" sz="1200" b="1" i="1" dirty="0">
                        <a:effectLst/>
                        <a:latin typeface="Arial" panose="020B0604020202020204" pitchFamily="34" charset="0"/>
                        <a:ea typeface="Palatino Linotype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 marL="359410" marR="27305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TRAGUARDI</a:t>
                      </a:r>
                    </a:p>
                    <a:p>
                      <a:pPr marL="359410" marR="27305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dirty="0" smtClean="0">
                          <a:effectLst/>
                          <a:latin typeface="Arial" panose="020B0604020202020204" pitchFamily="34" charset="0"/>
                          <a:ea typeface="Palatino Linotype"/>
                          <a:cs typeface="Arial" panose="020B0604020202020204" pitchFamily="34" charset="0"/>
                        </a:rPr>
                        <a:t>DI LUNGO PERIODO</a:t>
                      </a:r>
                      <a:endParaRPr lang="it-IT" sz="1200" b="1" i="0" dirty="0">
                        <a:effectLst/>
                        <a:latin typeface="Arial" panose="020B0604020202020204" pitchFamily="34" charset="0"/>
                        <a:ea typeface="Palatino Linotype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</a:tr>
              <a:tr h="1047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Risultati nelle prove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standardizzate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nazionali </a:t>
                      </a:r>
                    </a:p>
                    <a:p>
                      <a:pPr marL="359410" marR="2730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200" b="1" i="1" dirty="0">
                        <a:effectLst/>
                        <a:latin typeface="Arial" panose="020B0604020202020204" pitchFamily="34" charset="0"/>
                        <a:ea typeface="Palatino Linotype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Migliorare 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</a:t>
                      </a:r>
                      <a:r>
                        <a:rPr lang="it-IT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degli 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studenti nelle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prove</a:t>
                      </a:r>
                      <a:r>
                        <a:rPr lang="it-IT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standardizzate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it-IT" sz="1200" b="1" i="1" dirty="0">
                        <a:effectLst/>
                        <a:latin typeface="Arial" panose="020B0604020202020204" pitchFamily="34" charset="0"/>
                        <a:ea typeface="Palatino Linotype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Equiparare i risultati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degli</a:t>
                      </a:r>
                      <a:r>
                        <a:rPr lang="it-IT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allievi 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 parametri della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</a:t>
                      </a:r>
                      <a:r>
                        <a:rPr lang="it-IT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nazionale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359410" marR="2730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59410" marR="2730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59410" marR="2730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200" b="1" i="1" dirty="0">
                        <a:effectLst/>
                        <a:latin typeface="Arial" panose="020B0604020202020204" pitchFamily="34" charset="0"/>
                        <a:ea typeface="Palatino Linotype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</a:tr>
              <a:tr h="1400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Competenze chiave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di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cittadinanza</a:t>
                      </a:r>
                    </a:p>
                    <a:p>
                      <a:pPr marL="359410" marR="2730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200" b="1" i="1" dirty="0">
                        <a:effectLst/>
                        <a:latin typeface="Arial" panose="020B0604020202020204" pitchFamily="34" charset="0"/>
                        <a:ea typeface="Palatino Linotype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Sviluppo delle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competenze</a:t>
                      </a:r>
                      <a:r>
                        <a:rPr lang="it-IT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sociali 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relazionali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</a:t>
                      </a:r>
                      <a:r>
                        <a:rPr lang="it-IT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promuovere 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senso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</a:t>
                      </a:r>
                      <a:r>
                        <a:rPr lang="it-IT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responsabilità 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personale e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</a:t>
                      </a:r>
                      <a:r>
                        <a:rPr lang="it-IT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partecipazione </a:t>
                      </a: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attiva.</a:t>
                      </a:r>
                    </a:p>
                    <a:p>
                      <a:pPr marL="359410" marR="2730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59410" marR="2730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59410" marR="2730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200" b="1" i="1" dirty="0">
                        <a:effectLst/>
                        <a:latin typeface="Arial" panose="020B0604020202020204" pitchFamily="34" charset="0"/>
                        <a:ea typeface="Palatino Linotype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it-IT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Garantire che in tutti i plessi dell'Istituto vengano promosse attività per sviluppare competenze di cittadinanza degli studenti.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59410" marR="2730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200" b="1" i="1" dirty="0">
                        <a:effectLst/>
                        <a:latin typeface="Arial" panose="020B0604020202020204" pitchFamily="34" charset="0"/>
                        <a:ea typeface="Palatino Linotype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827584" y="404664"/>
            <a:ext cx="6768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PRIORITA’ INDIVIDUATE</a:t>
            </a:r>
            <a:endParaRPr lang="it-IT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39552" y="4653136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*I risultati delle prove standardizzate nello scorso anno scolastico hanno evidenziato un significativo  miglioramento  soprattutto in seguito </a:t>
            </a:r>
            <a:r>
              <a:rPr lang="it-IT" sz="1000" smtClean="0">
                <a:latin typeface="Arial" panose="020B0604020202020204" pitchFamily="34" charset="0"/>
                <a:cs typeface="Arial" panose="020B0604020202020204" pitchFamily="34" charset="0"/>
              </a:rPr>
              <a:t>alla somministrazione 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 prove di verifica oggettive stilate sulla scia delle prove Invalsi.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168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>
              <a:spcBef>
                <a:spcPts val="0"/>
              </a:spcBef>
            </a:pPr>
            <a:r>
              <a:rPr lang="it-IT" sz="1600" b="1" cap="none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RELAZIONE TRA AREE E OBIETTIVI DI PROCESSO</a:t>
            </a:r>
            <a:r>
              <a:rPr lang="it-IT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it-IT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2748638"/>
              </p:ext>
            </p:extLst>
          </p:nvPr>
        </p:nvGraphicFramePr>
        <p:xfrm>
          <a:off x="467541" y="1100138"/>
          <a:ext cx="8136906" cy="3315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3"/>
                <a:gridCol w="40684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AREE DI PROCESSO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OBIETTIVI DI PROCESSO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Curricolo, progettazione e valutazione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59410" marR="2730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dirty="0">
                          <a:effectLst/>
                          <a:latin typeface="Arial" panose="020B0604020202020204" pitchFamily="34" charset="0"/>
                          <a:ea typeface="Palatino Linotype"/>
                          <a:cs typeface="Arial" panose="020B0604020202020204" pitchFamily="34" charset="0"/>
                        </a:rPr>
                        <a:t> </a:t>
                      </a:r>
                      <a:endParaRPr lang="it-IT" sz="1200" b="1" i="1" dirty="0">
                        <a:effectLst/>
                        <a:latin typeface="Arial" panose="020B0604020202020204" pitchFamily="34" charset="0"/>
                        <a:ea typeface="Palatino Linotype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it-IT" sz="1200" i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b="1" i="0" dirty="0">
                          <a:effectLst/>
                          <a:latin typeface="Arial" panose="020B0604020202020204" pitchFamily="34" charset="0"/>
                          <a:ea typeface="Palatino Linotype"/>
                          <a:cs typeface="Arial" panose="020B0604020202020204" pitchFamily="34" charset="0"/>
                        </a:rPr>
                        <a:t> </a:t>
                      </a:r>
                      <a:r>
                        <a:rPr lang="it-IT" sz="1200" b="0" i="0" dirty="0" smtClean="0">
                          <a:effectLst/>
                          <a:latin typeface="Arial" panose="020B0604020202020204" pitchFamily="34" charset="0"/>
                          <a:ea typeface="Palatino Linotype"/>
                          <a:cs typeface="Arial" panose="020B0604020202020204" pitchFamily="34" charset="0"/>
                        </a:rPr>
                        <a:t>Rivedere criteri/griglie di valutazione per una maggiore omogeneità tra le classi.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0" i="0" dirty="0" smtClean="0">
                          <a:effectLst/>
                          <a:latin typeface="Arial" panose="020B0604020202020204" pitchFamily="34" charset="0"/>
                          <a:ea typeface="Palatino Linotype"/>
                          <a:cs typeface="Arial" panose="020B0604020202020204" pitchFamily="34" charset="0"/>
                        </a:rPr>
                        <a:t>Innovare la didattica sul piano metodologico-tecnologico</a:t>
                      </a:r>
                      <a:endParaRPr lang="it-IT" sz="1200" b="0" i="1" dirty="0">
                        <a:effectLst/>
                        <a:latin typeface="Arial" panose="020B0604020202020204" pitchFamily="34" charset="0"/>
                        <a:ea typeface="Palatino Linotype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Inclusione </a:t>
                      </a: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 differenziazione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59410" marR="2730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it-IT" sz="1200" b="1" i="0" dirty="0">
                          <a:effectLst/>
                          <a:latin typeface="Arial" panose="020B0604020202020204" pitchFamily="34" charset="0"/>
                          <a:ea typeface="Palatino Linotype"/>
                          <a:cs typeface="Arial" panose="020B0604020202020204" pitchFamily="34" charset="0"/>
                        </a:rPr>
                        <a:t> </a:t>
                      </a:r>
                      <a:endParaRPr lang="it-IT" sz="1200" b="1" i="1" dirty="0">
                        <a:effectLst/>
                        <a:latin typeface="Arial" panose="020B0604020202020204" pitchFamily="34" charset="0"/>
                        <a:ea typeface="Palatino Linotype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Organizzare attività di aggiornamento finalizzate all’implementazione di strategie didattiche inclusive e personalizzate.</a:t>
                      </a:r>
                      <a:r>
                        <a:rPr lang="it-IT" sz="1200" b="1" i="0" dirty="0">
                          <a:effectLst/>
                          <a:latin typeface="Arial" panose="020B0604020202020204" pitchFamily="34" charset="0"/>
                          <a:ea typeface="Palatino Linotype"/>
                          <a:cs typeface="Arial" panose="020B0604020202020204" pitchFamily="34" charset="0"/>
                        </a:rPr>
                        <a:t>  </a:t>
                      </a:r>
                      <a:endParaRPr lang="it-IT" sz="1200" b="1" i="1" dirty="0">
                        <a:effectLst/>
                        <a:latin typeface="Arial" panose="020B0604020202020204" pitchFamily="34" charset="0"/>
                        <a:ea typeface="Palatino Linotype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Sviluppo e valorizzazione delle risorse umane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Sostenere la formazione dei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docenti</a:t>
                      </a:r>
                      <a:r>
                        <a:rPr lang="it-IT" sz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sulle </a:t>
                      </a:r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nuove pratiche didattiche, 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sulle</a:t>
                      </a:r>
                      <a:r>
                        <a:rPr lang="it-IT" sz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metodologie </a:t>
                      </a:r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individualizzate e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sulle</a:t>
                      </a:r>
                      <a:r>
                        <a:rPr lang="it-IT" sz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strategie </a:t>
                      </a:r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per recupero disagio.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Integrazione con il territorio e rapporti con le famiglie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Promuovere rapporti d’intesa e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</a:t>
                      </a:r>
                      <a:r>
                        <a:rPr lang="it-IT" sz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collaborazione </a:t>
                      </a:r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 le famiglie e con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</a:t>
                      </a:r>
                      <a:r>
                        <a:rPr lang="it-IT" sz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altre </a:t>
                      </a:r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realtà istituzionali, culturali e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sociali</a:t>
                      </a:r>
                      <a:r>
                        <a:rPr lang="it-IT" sz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operanti </a:t>
                      </a:r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sul territorio.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it-IT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30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PIANIFICAZIONE OPERATIVA E MONITORAGGIO DEI PROCESSI</a:t>
            </a:r>
            <a:endParaRPr lang="it-IT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00628"/>
            <a:ext cx="7876356" cy="3579849"/>
          </a:xfrm>
        </p:spPr>
        <p:txBody>
          <a:bodyPr>
            <a:normAutofit lnSpcReduction="10000"/>
          </a:bodyPr>
          <a:lstStyle/>
          <a:p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Priorità n°1: </a:t>
            </a:r>
            <a:r>
              <a:rPr lang="it-IT" sz="1200" b="0" u="sng" dirty="0">
                <a:latin typeface="Arial" panose="020B0604020202020204" pitchFamily="34" charset="0"/>
                <a:cs typeface="Arial" panose="020B0604020202020204" pitchFamily="34" charset="0"/>
              </a:rPr>
              <a:t>Migliorare i risultati degli studenti  in italiano e matematica nelle prove INVALSI</a:t>
            </a:r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Area di processo:  Curricolo, progettazione e valutazione. </a:t>
            </a:r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Obiettivo di processo</a:t>
            </a:r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 Utilizzare strumenti standardizzati comuni per valutare il livello delle competenze chiave acquisito dagli alunni per evitare differenze tra classi</a:t>
            </a:r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 </a:t>
            </a:r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Implementare pratiche condivise per comunicare gli esiti </a:t>
            </a:r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raggiunti</a:t>
            </a:r>
          </a:p>
          <a:p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Priorità </a:t>
            </a:r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n°2:</a:t>
            </a:r>
            <a:r>
              <a:rPr lang="it-IT" sz="1200" b="0" u="sng" dirty="0">
                <a:latin typeface="Arial" panose="020B0604020202020204" pitchFamily="34" charset="0"/>
                <a:cs typeface="Arial" panose="020B0604020202020204" pitchFamily="34" charset="0"/>
              </a:rPr>
              <a:t>Realizzare attività che facilitino l’interiorizzazione di atteggiamenti consapevoli e corretti da cittadini attivi omogenei tra i vari </a:t>
            </a:r>
            <a:r>
              <a:rPr lang="it-IT" sz="1200" b="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plessi</a:t>
            </a:r>
            <a:endParaRPr lang="it-IT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Area di processo: Curricolo, progettazione e valutazione. </a:t>
            </a:r>
            <a:endParaRPr lang="it-IT" sz="1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Obiettivo </a:t>
            </a:r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di processo: </a:t>
            </a:r>
            <a:endParaRPr lang="it-IT" sz="1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 </a:t>
            </a:r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Garantire che in tutti i plessi dell'Istituto vengano promosse attività per sviluppare competenze di cittadinanza degli studenti. </a:t>
            </a:r>
            <a:endParaRPr lang="it-IT" sz="1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 </a:t>
            </a:r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Garantire l'acquisizione di competenze sociali mediante attività adatte alle varie fasce di età degli alunni. </a:t>
            </a:r>
            <a:endParaRPr lang="it-IT" sz="1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 </a:t>
            </a:r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Realizzare attività adatte alle varie fasce di età per sviluppare maggiore senso civico e una partecipazione consapevole ed efficace alla vita scolastica. </a:t>
            </a:r>
          </a:p>
        </p:txBody>
      </p:sp>
    </p:spTree>
    <p:extLst>
      <p:ext uri="{BB962C8B-B14F-4D97-AF65-F5344CB8AC3E}">
        <p14:creationId xmlns:p14="http://schemas.microsoft.com/office/powerpoint/2010/main" val="4059727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620688"/>
            <a:ext cx="7660332" cy="4059789"/>
          </a:xfrm>
        </p:spPr>
        <p:txBody>
          <a:bodyPr>
            <a:normAutofit/>
          </a:bodyPr>
          <a:lstStyle/>
          <a:p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Priorità n°1:</a:t>
            </a:r>
            <a:r>
              <a:rPr lang="it-IT" sz="1200" b="0" u="sng" dirty="0">
                <a:latin typeface="Arial" panose="020B0604020202020204" pitchFamily="34" charset="0"/>
                <a:cs typeface="Arial" panose="020B0604020202020204" pitchFamily="34" charset="0"/>
              </a:rPr>
              <a:t>Praticare e diffondere buone prassi inclusive  </a:t>
            </a:r>
          </a:p>
          <a:p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Area di processo: Inclusione e differenziazione. </a:t>
            </a:r>
            <a:endParaRPr lang="it-IT" sz="1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Obiettivo </a:t>
            </a:r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di processo: </a:t>
            </a:r>
            <a:endParaRPr lang="it-IT" sz="1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 </a:t>
            </a:r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Attivare la formazione e la ricerca-azione sull’uso inclusivo delle nuove tecnologie </a:t>
            </a:r>
            <a:endParaRPr lang="it-IT" sz="1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 Utilizzare e condividere con le famiglie il piano di inclusione per valorizzare l’efficacia della </a:t>
            </a:r>
            <a:r>
              <a:rPr lang="it-IT" sz="1200" b="0" smtClean="0">
                <a:latin typeface="Arial" panose="020B0604020202020204" pitchFamily="34" charset="0"/>
                <a:cs typeface="Arial" panose="020B0604020202020204" pitchFamily="34" charset="0"/>
              </a:rPr>
              <a:t>didattica inclusiva</a:t>
            </a:r>
          </a:p>
          <a:p>
            <a:endParaRPr lang="it-IT" sz="1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Priorità n°1:</a:t>
            </a:r>
            <a:r>
              <a:rPr lang="it-IT" sz="1200" b="0" u="sng" dirty="0">
                <a:latin typeface="Arial" panose="020B0604020202020204" pitchFamily="34" charset="0"/>
                <a:cs typeface="Arial" panose="020B0604020202020204" pitchFamily="34" charset="0"/>
              </a:rPr>
              <a:t>Favorire l'apprendimento permanente dei docenti attraverso il miglioramento della qualità e dell'efficacia dell’attività di insegnamento </a:t>
            </a:r>
          </a:p>
          <a:p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Area di processo: </a:t>
            </a:r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Sviluppo professionale delle risorse. </a:t>
            </a:r>
            <a:endParaRPr lang="it-IT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Obiettivo di processo: </a:t>
            </a:r>
          </a:p>
          <a:p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 </a:t>
            </a:r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Formare </a:t>
            </a:r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i docenti per lo sviluppo di competenze specifiche e strategie didattiche </a:t>
            </a:r>
            <a:r>
              <a:rPr lang="it-IT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innovative </a:t>
            </a:r>
            <a:endParaRPr lang="it-IT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3953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270</TotalTime>
  <Words>793</Words>
  <Application>Microsoft Office PowerPoint</Application>
  <PresentationFormat>Presentazione su schermo (4:3)</PresentationFormat>
  <Paragraphs>158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Angoli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RELAZIONE TRA AREE E OBIETTIVI DI PROCESSO </vt:lpstr>
      <vt:lpstr>PIANIFICAZIONE OPERATIVA E MONITORAGGIO DEI PROCESSI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</dc:creator>
  <cp:lastModifiedBy>h</cp:lastModifiedBy>
  <cp:revision>20</cp:revision>
  <dcterms:created xsi:type="dcterms:W3CDTF">2016-11-03T17:36:14Z</dcterms:created>
  <dcterms:modified xsi:type="dcterms:W3CDTF">2016-11-09T06:56:35Z</dcterms:modified>
</cp:coreProperties>
</file>