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D9C05C9-9BE2-417D-89ED-6A3B402A70BB}" type="datetimeFigureOut">
              <a:rPr lang="it-IT" smtClean="0"/>
              <a:t>03/11/2016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7F0CCFF-2049-4ECC-995F-03CFE1E0986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6"/>
            <a:ext cx="6225877" cy="560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32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404664"/>
            <a:ext cx="8092380" cy="4032448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>
                <a:latin typeface="+mj-lt"/>
                <a:cs typeface="Arial" panose="020B0604020202020204" pitchFamily="34" charset="0"/>
              </a:rPr>
              <a:t>Premessa</a:t>
            </a:r>
            <a:endParaRPr lang="it-IT" dirty="0">
              <a:latin typeface="+mj-lt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percorso dell’accoglienza può essere piuttosto articolato e si inserisce nel più ampio percorso che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riguarda tutti gli alunni delle classi iniziali. Tuttavia appare utile definire alcuni punti fermi, poiché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primo approccio con gli alunni e le famiglie che non comprendono la nostra lingua risulta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importantissimo.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Raccolta dati da parte della segreteria e compilazione di un’iscrizione con riserva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1. All’atto dell’iscrizione è opportuno spiegare alle famiglie la modulistica (almeno per la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presentazione della scuola cui ci si iscrive) e, immediatamente, fornire consigli ed indicazioni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opportune nel caso non esistano i prerequisiti per accogliere l’iscrizione.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2. Si ritirano eventuali documenti attestanti la scolarità pregressa e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si raccolgono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informazioni sulla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storia personale, familiare e linguistica dell’alunno.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3. Qualora la comunicazione con la famiglia risulti problematica per motivi linguistici, si può fare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ricorso ad un mediatore culturale.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4. Occorre informare da subito la famiglia sugli elementi organizzativi principali della scuola, se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possibile anche attraverso fogli informativi nella lingua d’origine, comprendendo che possono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esistere differenze tra il sistema scolastico italiano e quello di altri Paesi.</a:t>
            </a:r>
          </a:p>
          <a:p>
            <a:pPr algn="ctr"/>
            <a:endParaRPr lang="it-IT" dirty="0" smtClean="0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2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495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96944" cy="5424716"/>
          </a:xfrm>
        </p:spPr>
        <p:txBody>
          <a:bodyPr>
            <a:noAutofit/>
          </a:bodyPr>
          <a:lstStyle/>
          <a:p>
            <a:r>
              <a:rPr lang="it-IT" sz="1200" dirty="0">
                <a:solidFill>
                  <a:srgbClr val="000000"/>
                </a:solidFill>
                <a:latin typeface="+mj-lt"/>
                <a:ea typeface="Segoe UI Symbol" panose="020B0502040204020203" pitchFamily="34" charset="0"/>
              </a:rPr>
              <a:t>Rilevazione delle competenze pregresse</a:t>
            </a:r>
          </a:p>
          <a:p>
            <a:r>
              <a:rPr lang="it-IT" sz="1200" dirty="0">
                <a:solidFill>
                  <a:srgbClr val="000000"/>
                </a:solidFill>
                <a:latin typeface="+mj-lt"/>
                <a:ea typeface="Segoe UI Symbol" panose="020B0502040204020203" pitchFamily="34" charset="0"/>
              </a:rPr>
              <a:t>Definizione della classe ed inserimento</a:t>
            </a:r>
          </a:p>
          <a:p>
            <a:r>
              <a:rPr lang="it-IT" sz="1200" dirty="0">
                <a:solidFill>
                  <a:srgbClr val="000000"/>
                </a:solidFill>
                <a:latin typeface="Times New Roman"/>
              </a:rPr>
              <a:t>1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Sulla base delle informazioni raccolte al momento dell’iscrizione, del colloquio successivo con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famiglia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dell’accertamento di cultura dell’alunno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 l’inserimento in una classe 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sezione, nel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pieno rispetto della normativa vigente e d’intesa con i docenti della classe e sezione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individuata, dopo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 tenuto in debito conto: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Il numero degli alunni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Le dinamiche di apprendimento e relazionali della classe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Le risorse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docenti</a:t>
            </a:r>
          </a:p>
          <a:p>
            <a:pPr lvl="0"/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presenza di allievi </a:t>
            </a:r>
            <a:r>
              <a:rPr lang="it-IT" sz="12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diversamente abili</a:t>
            </a:r>
            <a:endParaRPr lang="it-IT" sz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L’eventuale presenza di altri alunni stranieri in modo da favorire l’eterogeneità delle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cittadinanze all’interno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classi.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Pertanto l’alunno straniero  viene assegnato d’ufficio alla classe corrispondente all’età anagrafica.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 Collegi dei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Docenti possono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definire le modalità generali dell’assegnazione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 classe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inferiore o superiore a quella corrispondente all’età, tenendo conto di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quanto espresso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norma art. 45 del DPR 394/1999.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L’assegnazione alla classe può avvenire con riserva, ovvero procrastinata di un breve periodo,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 essere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preceduta da una fase di conoscenza più approfondita dell’alunno e delle sue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capacità linguistiche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 apprendimento, al fine di favorire un suo efficace inserimento.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Occorre in ogni modo che la questione dell’inserimento scolastico degli alunni stranieri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venga assunta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termini </a:t>
            </a:r>
            <a:r>
              <a:rPr lang="it-IT" sz="1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interistituzionali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secondo logiche di sistema che, per quanto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riguarda l’istruzione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prendano in considerazione ogni momento del processo formativo degli alunni, dal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loro ingresso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scuola fino al termine del loro itinerario scolastico o formativo. </a:t>
            </a:r>
          </a:p>
          <a:p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Con riferimento alle iscrizioni degli alunni che avvengono in corso d’anno, si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raccomanda l’adozione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particolari forme di accoglienza che possano supportare anche le </a:t>
            </a:r>
            <a:r>
              <a:rPr lang="it-IT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situazioni d’emergenza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13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4275813"/>
          </a:xfrm>
        </p:spPr>
        <p:txBody>
          <a:bodyPr>
            <a:normAutofit fontScale="92500"/>
          </a:bodyPr>
          <a:lstStyle/>
          <a:p>
            <a:r>
              <a:rPr lang="it-IT" sz="1400" dirty="0">
                <a:solidFill>
                  <a:srgbClr val="000000"/>
                </a:solidFill>
                <a:latin typeface="Franklin Gothic Demi" panose="020B0703020102020204" pitchFamily="34" charset="0"/>
              </a:rPr>
              <a:t>Incontro di figure di supporto didattico e culturale o  con il Consiglio di Classe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it-IT" dirty="0" smtClean="0">
                <a:solidFill>
                  <a:srgbClr val="000000"/>
                </a:solidFill>
                <a:latin typeface="Times New Roman"/>
              </a:rPr>
              <a:t>oppure accordi </a:t>
            </a:r>
            <a:r>
              <a:rPr lang="it-IT" dirty="0">
                <a:solidFill>
                  <a:srgbClr val="000000"/>
                </a:solidFill>
                <a:latin typeface="Times New Roman"/>
              </a:rPr>
              <a:t>presi con i singoli docenti) 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Tale incontro ha lo scopo di permettere il passaggio ai docenti delle informazioni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all’alunno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 aiutare nella predisposizione di un piano di studi personalizzato, che tenga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conto della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situazione di partenza, di obiettivi realisticamente perseguibili nelle singole discipline,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delle risorse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attivabili. Il PEP sottoscritto da tutto il Consiglio di Classe dovrà evidenziare i contenuti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proporre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semplificata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Nel primo periodo i docenti si impegnano a: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Favorire l’accoglienza dell’alunno nella classe, anche attraverso la presentazione di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interculturali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(film, letture, ricerche, incontri, lezioni,…), che invitino ad accostarsi in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modo arricchente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formativo ad altre culture e che utilizzino le risorse culturali ed umane degli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alunni stranieri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modo positivo.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Proseguire l’osservazione per programmare percorsi scolastici sempre più idonei alle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situazioni reali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13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Dare la priorità alla lingua del comunicare, utilizzata in senso trasversale alle varie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discipline, attraverso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l’inevitabile e quanto mai efficace adattamento dei programmi, inteso come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riduzione, sostituzione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omissione, integrazione del curricolo dello studente.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Privilegiare la parte pratica nelle discipline di carattere non esclusivamente teorico.</a:t>
            </a:r>
          </a:p>
          <a:p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Individuare un docente o la funzione strumentale o un facilitatore o un mediatore (in base </a:t>
            </a:r>
            <a:r>
              <a:rPr lang="it-IT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necessità </a:t>
            </a:r>
            <a:r>
              <a:rPr lang="it-IT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possibilità), che tenga i contatti con la famiglia.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520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836712"/>
            <a:ext cx="7804348" cy="3843765"/>
          </a:xfrm>
        </p:spPr>
        <p:txBody>
          <a:bodyPr>
            <a:normAutofit fontScale="77500" lnSpcReduction="20000"/>
          </a:bodyPr>
          <a:lstStyle/>
          <a:p>
            <a:r>
              <a:rPr lang="it-IT" dirty="0">
                <a:solidFill>
                  <a:srgbClr val="000000"/>
                </a:solidFill>
                <a:latin typeface="+mj-lt"/>
              </a:rPr>
              <a:t>Valutazione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L’adattamento dei programmi comporta inevitabilmente un adattamento della valutazione,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 dovrà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tenere conto dei seguenti criteri: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Situazione di partenza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Obiettivi realisticamente possibili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Progressi realizzati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Motivazione ed impegno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Potenzialità di apprendimento dimostrate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Progetto orientativo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Pertanto si parlerà di valutazione formativa piuttosto che certificativa, riferita ad abilità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competenze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praticate in un determinato “campo di lavoro”.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Vengono valorizzate attività di apprendimento integrative al corso di studi tradizionale,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 corsi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alfabetizzazione, corsi di recupero disciplinare.</a:t>
            </a:r>
          </a:p>
          <a:p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Le commissioni esaminatrici degli esami di licenza, al termine del primo ciclo di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istruzione, riserveranno 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particolare attenzione alla situazione degli alunni stranieri in condizioni di criticità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l’inadeguata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conoscenza della lingua italiana (con particolare riferimento alle difficoltà 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comprensione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 apprendimento di molteplici lingue straniere, tra cui l’italiano).</a:t>
            </a:r>
          </a:p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68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185</TotalTime>
  <Words>880</Words>
  <Application>Microsoft Office PowerPoint</Application>
  <PresentationFormat>Presentazione su schermo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Angoli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</dc:creator>
  <cp:lastModifiedBy>h</cp:lastModifiedBy>
  <cp:revision>10</cp:revision>
  <dcterms:created xsi:type="dcterms:W3CDTF">2016-11-03T17:36:14Z</dcterms:created>
  <dcterms:modified xsi:type="dcterms:W3CDTF">2016-11-03T20:47:20Z</dcterms:modified>
</cp:coreProperties>
</file>